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0" r:id="rId4"/>
    <p:sldId id="261" r:id="rId5"/>
    <p:sldId id="268" r:id="rId6"/>
    <p:sldId id="257" r:id="rId7"/>
    <p:sldId id="258" r:id="rId8"/>
    <p:sldId id="256" r:id="rId9"/>
    <p:sldId id="262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9A7"/>
    <a:srgbClr val="E4BADB"/>
    <a:srgbClr val="00006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3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3DEF8-896D-4E70-8B75-5A8D909A4E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643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2D75C-6C01-4E2F-92FC-EACA772FAD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18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61A55-5B15-484B-ACA8-02B9ECA328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280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40928-342A-425B-8204-CFD106D9DC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789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86D11-50F5-47D7-8169-CCEA6536A4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684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12483-C26D-4E28-8A22-E652E8C707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838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F7EA8-15B5-4CCE-949E-658AC4158A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934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12193-8779-49A1-BC4B-32C0D55355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95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2B890-173C-42C2-BC68-6D3808DBB1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9060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25E11-DC59-458D-B241-50090ACC90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342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87396-ED28-4EB6-9A57-8ED28EF0CC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064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3D0ABB-66CD-4A26-984C-5577EB15446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/index.php?title=%D2%9A%D1%8B%D1%80%D1%82%D1%8B%D1%81%D1%82%D1%8B_%D0%BA%D2%AF%D0%BB%D0%B3%D1%96%D0%BD_%D1%82%D0%BE%D0%BF%D1%8B%D1%80%D0%B0%D2%9B&amp;action=edit&amp;redlink=1" TargetMode="External"/><Relationship Id="rId3" Type="http://schemas.openxmlformats.org/officeDocument/2006/relationships/hyperlink" Target="https://kk.wikipedia.org/wiki/%D2%9A%D0%BE%D2%A3%D1%8B%D1%80_%D1%82%D0%BE%D0%BF%D1%8B%D1%80%D0%B0%D2%9B" TargetMode="External"/><Relationship Id="rId7" Type="http://schemas.openxmlformats.org/officeDocument/2006/relationships/hyperlink" Target="https://kk.wikipedia.org/w/index.php?title=%D0%9E%D1%80%D0%BC%D0%B0%D0%BD%D0%B4%D1%8B%D2%9B_%D1%81%D2%B1%D1%80_%D1%82%D0%BE%D0%BF%D1%8B%D1%80%D0%B0%D2%9B&amp;action=edit&amp;redlink=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k.wikipedia.org/w/index.php?title=%D0%91%D0%B0%D1%82%D0%BF%D0%B0%D2%9B%D1%82%D1%8B_%D1%82%D0%BE%D0%BF%D1%8B%D1%80%D0%B0%D2%9B&amp;action=edit&amp;redlink=1" TargetMode="External"/><Relationship Id="rId5" Type="http://schemas.openxmlformats.org/officeDocument/2006/relationships/hyperlink" Target="https://kk.wikipedia.org/w/index.php?title=%D0%9A%D2%AF%D1%80%D0%B5%D2%A3_%D1%82%D0%BE%D0%BF%D1%8B%D1%80%D0%B0%D2%9B&amp;action=edit&amp;redlink=1" TargetMode="External"/><Relationship Id="rId4" Type="http://schemas.openxmlformats.org/officeDocument/2006/relationships/hyperlink" Target="https://kk.wikipedia.org/wiki/%D2%9A%D0%B0%D1%80%D0%B0_%D1%82%D0%BE%D0%BF%D1%8B%D1%80%D0%B0%D2%9B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4213" y="1865313"/>
            <a:ext cx="7775575" cy="1625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kk-KZ" altLang="ru-RU">
                <a:solidFill>
                  <a:schemeClr val="bg1"/>
                </a:solidFill>
              </a:rPr>
              <a:t>                          </a:t>
            </a:r>
            <a:r>
              <a:rPr lang="kk-KZ" altLang="ru-RU" sz="5000" b="1">
                <a:solidFill>
                  <a:schemeClr val="bg1"/>
                </a:solidFill>
                <a:latin typeface="Times New Roman" panose="02020603050405020304" pitchFamily="18" charset="0"/>
              </a:rPr>
              <a:t>Топырақтың </a:t>
            </a:r>
          </a:p>
          <a:p>
            <a:r>
              <a:rPr lang="kk-KZ" altLang="ru-RU" sz="5000" b="1">
                <a:solidFill>
                  <a:schemeClr val="bg1"/>
                </a:solidFill>
                <a:latin typeface="Times New Roman" panose="02020603050405020304" pitchFamily="18" charset="0"/>
              </a:rPr>
              <a:t>құрамы мен құрылымы</a:t>
            </a:r>
            <a:endParaRPr lang="ru-RU" altLang="ru-RU" sz="50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4213" y="636588"/>
            <a:ext cx="7345362" cy="478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ТОПЫРАҚ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pitchFamily="18" charset="0"/>
              </a:rPr>
              <a:t>- литосфераның жоғарғы әуе қабатымен байланысатын қабат, бүкіл биосферадағы тіршіліктің тірегі. Топырақ ғасырлар бойы топырақ түзуші факторлардың үздіксіз әрекетінен пайда болған табиғаттың ерекше табиғи, әрі тарихи денесі. Топырақ - бұл Жердің өсімдік өсетін үстіңгі қабаты. </a:t>
            </a:r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Топырақ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pitchFamily="18" charset="0"/>
              </a:rPr>
              <a:t> бойында құнарлылық қасиеті, яғни өсімдіктерді сумен, басқа да қоректік элементтермен қамтамасыз ететін қабілеті болады. </a:t>
            </a:r>
            <a:r>
              <a:rPr lang="ru-RU" altLang="ru-RU" sz="280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2339975" y="2205038"/>
            <a:ext cx="4392613" cy="21605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Механикалық құрамы бойынша топырақ</a:t>
            </a:r>
            <a:r>
              <a:rPr lang="ru-RU" altLang="ru-RU"/>
              <a:t>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850" y="549275"/>
            <a:ext cx="2374900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>
                <a:solidFill>
                  <a:srgbClr val="000066"/>
                </a:solidFill>
                <a:latin typeface="Times New Roman" panose="02020603050405020304" pitchFamily="18" charset="0"/>
              </a:rPr>
              <a:t>құмды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804025" y="692150"/>
            <a:ext cx="21590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құмдақ сазды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132138" y="5084763"/>
            <a:ext cx="3240087" cy="1511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саз топырақ болып бөлінеді</a:t>
            </a:r>
            <a:r>
              <a:rPr lang="ru-RU" altLang="ru-RU"/>
              <a:t> 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-2410188">
            <a:off x="1908175" y="2060575"/>
            <a:ext cx="792163" cy="7921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 rot="10800000">
            <a:off x="4211638" y="4437063"/>
            <a:ext cx="792162" cy="5762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 rot="2865939">
            <a:off x="6821487" y="1971676"/>
            <a:ext cx="792163" cy="1116012"/>
          </a:xfrm>
          <a:prstGeom prst="upArrow">
            <a:avLst>
              <a:gd name="adj1" fmla="val 50000"/>
              <a:gd name="adj2" fmla="val 3522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3059113" y="2708275"/>
            <a:ext cx="3455987" cy="10810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Жасы мен генезисі бойынша</a:t>
            </a:r>
            <a:r>
              <a:rPr lang="ru-RU" altLang="ru-RU"/>
              <a:t>  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250825" y="1268413"/>
            <a:ext cx="3025775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419475" y="404813"/>
            <a:ext cx="2305050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latin typeface="Times New Roman" panose="02020603050405020304" pitchFamily="18" charset="0"/>
                <a:hlinkClick r:id="rId3" tooltip="Қоңыр топырақ"/>
              </a:rPr>
              <a:t>қоңыр топырақ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6804025" y="1268413"/>
            <a:ext cx="2016125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latin typeface="Times New Roman" panose="02020603050405020304" pitchFamily="18" charset="0"/>
                <a:hlinkClick r:id="rId4" tooltip="Қара топырақ"/>
              </a:rPr>
              <a:t>қара топырақ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6516688" y="4149725"/>
            <a:ext cx="2232025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  <a:hlinkClick r:id="rId5" tooltip="Күрең топырақ (мұндай бет жоқ)"/>
              </a:rPr>
              <a:t>күрең топырақ</a:t>
            </a:r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, </a:t>
            </a:r>
          </a:p>
          <a:p>
            <a:pPr algn="ctr"/>
            <a:r>
              <a:rPr lang="ru-RU" altLang="ru-RU" b="1">
                <a:solidFill>
                  <a:srgbClr val="000066"/>
                </a:solidFill>
                <a:latin typeface="Times New Roman" panose="02020603050405020304" pitchFamily="18" charset="0"/>
              </a:rPr>
              <a:t>т.б. болып бөлінеді</a:t>
            </a: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3563938" y="4724400"/>
            <a:ext cx="2376487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latin typeface="Times New Roman" panose="02020603050405020304" pitchFamily="18" charset="0"/>
                <a:hlinkClick r:id="rId6" tooltip="Батпақты топырақ (мұндай бет жоқ)"/>
              </a:rPr>
              <a:t>батпақты топырақ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250825" y="4221163"/>
            <a:ext cx="2449513" cy="136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66"/>
                </a:solidFill>
                <a:latin typeface="Times New Roman" panose="02020603050405020304" pitchFamily="18" charset="0"/>
                <a:hlinkClick r:id="rId7" tooltip="Ормандық сұр топырақ (мұндай бет жоқ)"/>
              </a:rPr>
              <a:t>ормандық сұр топырақ</a:t>
            </a:r>
            <a:endParaRPr lang="ru-RU" altLang="ru-RU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23850" y="1773238"/>
            <a:ext cx="3063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u="sng">
                <a:latin typeface="Times New Roman" panose="02020603050405020304" pitchFamily="18" charset="0"/>
                <a:hlinkClick r:id="rId8" tooltip="Қыртысты күлгін топырақ (мұндай бет жоқ)"/>
              </a:rPr>
              <a:t>қыртысты күлгін топырақ</a:t>
            </a:r>
            <a:r>
              <a:rPr lang="ru-RU" altLang="ru-RU"/>
              <a:t> 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4500563" y="1916113"/>
            <a:ext cx="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6588125" y="2492375"/>
            <a:ext cx="360363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 flipV="1">
            <a:off x="2411413" y="2708275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6084888" y="3933825"/>
            <a:ext cx="5032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4787900" y="38608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H="1">
            <a:off x="2843213" y="40052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971550" y="620713"/>
            <a:ext cx="62642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 құрамы: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971550" y="2060575"/>
            <a:ext cx="3095625" cy="20161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sz="2000" b="1" u="sng">
                <a:latin typeface="Times New Roman" panose="02020603050405020304" pitchFamily="18" charset="0"/>
              </a:rPr>
              <a:t>Қатты бөлігі</a:t>
            </a:r>
            <a:r>
              <a:rPr lang="kk-KZ" altLang="ru-RU" sz="2000">
                <a:latin typeface="Times New Roman" panose="02020603050405020304" pitchFamily="18" charset="0"/>
              </a:rPr>
              <a:t> – </a:t>
            </a:r>
            <a:r>
              <a:rPr lang="kk-KZ" altLang="ru-RU" sz="2000" i="1" u="sng">
                <a:latin typeface="Times New Roman" panose="02020603050405020304" pitchFamily="18" charset="0"/>
              </a:rPr>
              <a:t>минералды</a:t>
            </a:r>
            <a:r>
              <a:rPr lang="kk-KZ" altLang="ru-RU" sz="2000"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kk-KZ" altLang="ru-RU" sz="2000">
                <a:latin typeface="Times New Roman" panose="02020603050405020304" pitchFamily="18" charset="0"/>
              </a:rPr>
              <a:t>және </a:t>
            </a:r>
            <a:r>
              <a:rPr lang="kk-KZ" altLang="ru-RU" sz="2000" i="1" u="sng">
                <a:latin typeface="Times New Roman" panose="02020603050405020304" pitchFamily="18" charset="0"/>
              </a:rPr>
              <a:t>органикалық</a:t>
            </a:r>
            <a:r>
              <a:rPr lang="kk-KZ" altLang="ru-RU" sz="2000">
                <a:latin typeface="Times New Roman" panose="02020603050405020304" pitchFamily="18" charset="0"/>
              </a:rPr>
              <a:t> қалдығы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292725" y="2060575"/>
            <a:ext cx="3022600" cy="20161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 u="sng">
                <a:latin typeface="Times New Roman" panose="02020603050405020304" pitchFamily="18" charset="0"/>
              </a:rPr>
              <a:t>Сұйық бөлігі</a:t>
            </a:r>
            <a:r>
              <a:rPr lang="kk-KZ" altLang="ru-RU">
                <a:latin typeface="Times New Roman" panose="02020603050405020304" pitchFamily="18" charset="0"/>
              </a:rPr>
              <a:t> –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органикалық және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минералды қосындылары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бар </a:t>
            </a:r>
            <a:r>
              <a:rPr lang="kk-KZ" altLang="ru-RU" i="1" u="sng">
                <a:latin typeface="Times New Roman" panose="02020603050405020304" pitchFamily="18" charset="0"/>
              </a:rPr>
              <a:t>су</a:t>
            </a:r>
            <a:endParaRPr lang="ru-RU" altLang="ru-RU" i="1" u="sng">
              <a:latin typeface="Times New Roman" panose="02020603050405020304" pitchFamily="18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971550" y="4292600"/>
            <a:ext cx="3095625" cy="20161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 u="sng">
                <a:latin typeface="Times New Roman" panose="02020603050405020304" pitchFamily="18" charset="0"/>
              </a:rPr>
              <a:t>Тірі бөлігі</a:t>
            </a:r>
            <a:r>
              <a:rPr lang="kk-KZ" altLang="ru-RU">
                <a:latin typeface="Times New Roman" panose="02020603050405020304" pitchFamily="18" charset="0"/>
              </a:rPr>
              <a:t> –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тірі организмдері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292725" y="4221163"/>
            <a:ext cx="3022600" cy="20161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 u="sng">
                <a:latin typeface="Times New Roman" panose="02020603050405020304" pitchFamily="18" charset="0"/>
              </a:rPr>
              <a:t>Газды бөлігі</a:t>
            </a:r>
            <a:r>
              <a:rPr lang="kk-KZ" altLang="ru-RU"/>
              <a:t> - </a:t>
            </a:r>
            <a:r>
              <a:rPr lang="kk-KZ" altLang="ru-RU" i="1" u="sng">
                <a:latin typeface="Times New Roman" panose="02020603050405020304" pitchFamily="18" charset="0"/>
              </a:rPr>
              <a:t>ауа</a:t>
            </a:r>
            <a:endParaRPr lang="ru-RU" altLang="ru-RU" i="1" u="sng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WordArt 3"/>
          <p:cNvSpPr>
            <a:spLocks noChangeArrowheads="1" noChangeShapeType="1" noTextEdit="1"/>
          </p:cNvSpPr>
          <p:nvPr/>
        </p:nvSpPr>
        <p:spPr bwMode="auto">
          <a:xfrm>
            <a:off x="971550" y="620713"/>
            <a:ext cx="626427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Топырақтың құрылымы: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5400000">
            <a:off x="2123281" y="2277270"/>
            <a:ext cx="1152525" cy="79216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7A9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 rot="5400000">
            <a:off x="5687219" y="2313781"/>
            <a:ext cx="1152525" cy="7921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7A9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179388" y="3573463"/>
            <a:ext cx="4248150" cy="2808287"/>
          </a:xfrm>
          <a:prstGeom prst="parallelogram">
            <a:avLst>
              <a:gd name="adj" fmla="val 37818"/>
            </a:avLst>
          </a:prstGeom>
          <a:solidFill>
            <a:srgbClr val="F7A9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 u="sng">
                <a:latin typeface="Times New Roman" panose="02020603050405020304" pitchFamily="18" charset="0"/>
              </a:rPr>
              <a:t>Құрылымды топырақ-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түйіршіктерінің көлемі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10 мм-ге дейін болса,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топыраққа ауа, су оңай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өтіп, өсімдіктің өсуіне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қолайлы жағдай туады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 flipH="1">
            <a:off x="4643438" y="3573463"/>
            <a:ext cx="4176712" cy="2808287"/>
          </a:xfrm>
          <a:prstGeom prst="parallelogram">
            <a:avLst>
              <a:gd name="adj" fmla="val 37182"/>
            </a:avLst>
          </a:prstGeom>
          <a:solidFill>
            <a:srgbClr val="F7A9A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 u="sng">
                <a:latin typeface="Times New Roman" panose="02020603050405020304" pitchFamily="18" charset="0"/>
              </a:rPr>
              <a:t>Құрылымсыз топырақ –</a:t>
            </a:r>
            <a:r>
              <a:rPr lang="kk-KZ" altLang="ru-RU"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түйіршіктері ұсақ, 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құнарлы болмайды.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Қар суы сіңбей, сай-</a:t>
            </a:r>
          </a:p>
          <a:p>
            <a:pPr algn="ctr"/>
            <a:r>
              <a:rPr lang="kk-KZ" altLang="ru-RU">
                <a:latin typeface="Times New Roman" panose="02020603050405020304" pitchFamily="18" charset="0"/>
              </a:rPr>
              <a:t>салаға ағып кетеді.</a:t>
            </a:r>
          </a:p>
          <a:p>
            <a:pPr algn="ctr"/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569325" cy="6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539750" y="404813"/>
            <a:ext cx="7777163" cy="1439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99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 жамылғысы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1187450" y="1916113"/>
            <a:ext cx="1008063" cy="9366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E4BAD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7092950" y="1989138"/>
            <a:ext cx="1008063" cy="9350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E4BAD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4211638" y="1989138"/>
            <a:ext cx="1008062" cy="93503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E4BAD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395288" y="3357563"/>
            <a:ext cx="2592387" cy="2951162"/>
          </a:xfrm>
          <a:prstGeom prst="roundRect">
            <a:avLst>
              <a:gd name="adj" fmla="val 16667"/>
            </a:avLst>
          </a:prstGeom>
          <a:solidFill>
            <a:srgbClr val="E4BAD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Қара топырақ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(Солт. Қазақстан обл., 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Қостанай,Ақмола обл., 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Ақтөбе, Павлодар,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Батыс Қазақстан)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3492500" y="3357563"/>
            <a:ext cx="2446338" cy="2951162"/>
          </a:xfrm>
          <a:prstGeom prst="roundRect">
            <a:avLst>
              <a:gd name="adj" fmla="val 16667"/>
            </a:avLst>
          </a:prstGeom>
          <a:solidFill>
            <a:srgbClr val="E4BAD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Қара қоңыр топырақ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(Орталық Қазақстан,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Каспий маңы ойпаты,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Шығыс Қазақстан 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жазықтары)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6732588" y="3357563"/>
            <a:ext cx="2159000" cy="2951162"/>
          </a:xfrm>
          <a:prstGeom prst="roundRect">
            <a:avLst>
              <a:gd name="adj" fmla="val 16667"/>
            </a:avLst>
          </a:prstGeom>
          <a:solidFill>
            <a:srgbClr val="E4BAD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Қара сұр топырақ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(Шөл және шөлейт</a:t>
            </a:r>
          </a:p>
          <a:p>
            <a:pPr algn="ctr"/>
            <a:r>
              <a:rPr lang="kk-KZ" altLang="ru-RU" b="1">
                <a:latin typeface="Times New Roman" panose="02020603050405020304" pitchFamily="18" charset="0"/>
              </a:rPr>
              <a:t>аймақтарда)</a:t>
            </a:r>
            <a:endParaRPr lang="ru-RU" altLang="ru-RU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002-007-Ponjatie-o-virusa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195</Words>
  <Application>Microsoft Office PowerPoint</Application>
  <PresentationFormat>Экран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</cp:revision>
  <dcterms:created xsi:type="dcterms:W3CDTF">2020-01-24T12:04:31Z</dcterms:created>
  <dcterms:modified xsi:type="dcterms:W3CDTF">2020-02-02T16:02:37Z</dcterms:modified>
</cp:coreProperties>
</file>